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33322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6582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13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0668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63960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89389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156400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849430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277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5207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68367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8565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1462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076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5480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06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912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51297CE7-B088-4A06-AE54-BA9B0FC5A483}" type="datetimeFigureOut">
              <a:rPr lang="ar-IQ" smtClean="0"/>
              <a:t>22/06/1439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A13D5-96B1-4A7C-A4C4-A2EC74638A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5096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awdoo3.com/%D9%85%D8%A7_%D9%88%D8%B8%D9%8A%D9%81%D8%A9_%D8%A7%D9%84%D8%AD%D9%85%D8%B6_%D8%A7%D9%84%D9%86%D9%88%D9%88%D9%8A_DNA" TargetMode="External"/><Relationship Id="rId2" Type="http://schemas.openxmlformats.org/officeDocument/2006/relationships/hyperlink" Target="http://mawdoo3.com/%D9%85%D8%A7_%D8%B7%D8%B1%D9%8A%D9%82%D8%A9_%D8%AA%D9%83%D8%A7%D8%AB%D8%B1_%D8%A7%D9%84%D8%AE%D9%84%D9%8A%D8%A9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wdoo3.com/%D9%85%D8%A7_%D9%87%D9%88_RNA" TargetMode="External"/><Relationship Id="rId2" Type="http://schemas.openxmlformats.org/officeDocument/2006/relationships/hyperlink" Target="http://mawdoo3.com/%D9%85%D8%A7_%D9%87%D9%8A_%D9%88%D8%B8%D9%8A%D9%81%D8%A9_%D8%A3%D8%AC%D8%B3%D8%A7%D9%85_%D8%AC%D9%88%D9%84%D8%AC%D9%8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نبات عام عملي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المحاضرة الثالثة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74220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54842"/>
            <a:ext cx="8946541" cy="5893557"/>
          </a:xfrm>
        </p:spPr>
        <p:txBody>
          <a:bodyPr/>
          <a:lstStyle/>
          <a:p>
            <a:pPr lvl="0"/>
            <a:r>
              <a:rPr lang="ar-IQ" b="1" dirty="0"/>
              <a:t>البروتوبلاست </a:t>
            </a:r>
            <a:r>
              <a:rPr lang="en-US" b="1" dirty="0"/>
              <a:t>The protoplast</a:t>
            </a:r>
            <a:r>
              <a:rPr lang="ar-IQ" b="1" dirty="0"/>
              <a:t> :</a:t>
            </a:r>
            <a:r>
              <a:rPr lang="ar-IQ" dirty="0"/>
              <a:t> و يشمل المحتويات الحية و غير الحية في الخلية النباتية . </a:t>
            </a:r>
            <a:endParaRPr lang="en-US" dirty="0"/>
          </a:p>
          <a:p>
            <a:r>
              <a:rPr lang="ar-IQ" dirty="0"/>
              <a:t>من </a:t>
            </a:r>
            <a:r>
              <a:rPr lang="ar-IQ" b="1" dirty="0"/>
              <a:t>المحتويات الحية</a:t>
            </a:r>
            <a:r>
              <a:rPr lang="ar-IQ" dirty="0"/>
              <a:t> </a:t>
            </a:r>
            <a:r>
              <a:rPr lang="en-US" b="1" dirty="0"/>
              <a:t>(Living components)</a:t>
            </a:r>
            <a:r>
              <a:rPr lang="ar-IQ" dirty="0"/>
              <a:t> في الخلية النباتية هي :</a:t>
            </a:r>
            <a:endParaRPr lang="en-US" dirty="0"/>
          </a:p>
          <a:p>
            <a:pPr lvl="0"/>
            <a:r>
              <a:rPr lang="ar-IQ" b="1" dirty="0"/>
              <a:t>الغشاء البلازمي </a:t>
            </a:r>
            <a:r>
              <a:rPr lang="en-US" b="1" dirty="0"/>
              <a:t>Plasma Membrane </a:t>
            </a:r>
            <a:r>
              <a:rPr lang="ar-IQ" b="1" dirty="0"/>
              <a:t>:</a:t>
            </a:r>
            <a:r>
              <a:rPr lang="ar-IQ" dirty="0"/>
              <a:t> تحتوي جميع خلايا الكائنات الحيّة على غشاء بلازميّ رقيق يحيط بمكونات الخليّة ، و يعمل على حمايتها ، وتنظيم مرور المواد منها و إليها . </a:t>
            </a:r>
            <a:endParaRPr lang="en-US" dirty="0"/>
          </a:p>
          <a:p>
            <a:pPr lvl="0"/>
            <a:r>
              <a:rPr lang="ar-IQ" b="1" dirty="0"/>
              <a:t>النّواة </a:t>
            </a:r>
            <a:r>
              <a:rPr lang="en-US" b="1" dirty="0"/>
              <a:t>Nucleus The </a:t>
            </a:r>
            <a:r>
              <a:rPr lang="ar-IQ" b="1" dirty="0"/>
              <a:t>:</a:t>
            </a:r>
            <a:r>
              <a:rPr lang="ar-IQ" dirty="0"/>
              <a:t> عبارة عن جسم كروي أو بيضوي تقع وسط الخلية أو في أحد جوانبه تعمل كمنسّق لجميع أنشطة الخليّة من </a:t>
            </a:r>
            <a:r>
              <a:rPr lang="ar-IQ" dirty="0">
                <a:hlinkClick r:id="rId2" tooltip="ما طريقة تكاثر الخلية"/>
              </a:rPr>
              <a:t>تكاثر</a:t>
            </a:r>
            <a:r>
              <a:rPr lang="ar-IQ" dirty="0"/>
              <a:t> ونمو وصنع البروتين و فيها يتم تخزين </a:t>
            </a:r>
            <a:r>
              <a:rPr lang="ar-IQ" dirty="0">
                <a:hlinkClick r:id="rId3" tooltip="ما وظيفة الحمض النووي DNA"/>
              </a:rPr>
              <a:t>المادة الوراثيّة</a:t>
            </a:r>
            <a:r>
              <a:rPr lang="ar-IQ" dirty="0"/>
              <a:t> للخليّة .</a:t>
            </a:r>
            <a:endParaRPr lang="en-US" dirty="0"/>
          </a:p>
          <a:p>
            <a:pPr lvl="0"/>
            <a:r>
              <a:rPr lang="ar-IQ" b="1" dirty="0"/>
              <a:t>البلاستيدات </a:t>
            </a:r>
            <a:r>
              <a:rPr lang="en-US" b="1" dirty="0"/>
              <a:t>Plastids</a:t>
            </a:r>
            <a:r>
              <a:rPr lang="ar-IQ" b="1" dirty="0"/>
              <a:t> : </a:t>
            </a:r>
            <a:r>
              <a:rPr lang="ar-IQ" dirty="0"/>
              <a:t>و هي عبارة عن أجسام بروتوبلازمية منتشرة في السايتوبلازم الخلية النباتية , إذ تكون الصفة المميزة في الخلية النباتية و ينعدم وجودها في الخلية الحيوانية . و تختلف عدد البلاستيدات</a:t>
            </a:r>
            <a:r>
              <a:rPr lang="ar-IQ" b="1" dirty="0"/>
              <a:t> </a:t>
            </a:r>
            <a:r>
              <a:rPr lang="ar-IQ" dirty="0"/>
              <a:t>بإختلاف الخلايا و النباتات و التي تكون صغيرة الحجم منتظمة الشكل في النباتات الراقية و تكون قليلة العدد كبيرة الحجم في النباتات الواطئة . و تقسم البلاستيدات الى 3 أنواع :</a:t>
            </a:r>
            <a:endParaRPr lang="en-US" dirty="0"/>
          </a:p>
          <a:p>
            <a:pPr lvl="0"/>
            <a:r>
              <a:rPr lang="ar-IQ" b="1" dirty="0"/>
              <a:t>البلاستيدات الخضراء  </a:t>
            </a:r>
            <a:r>
              <a:rPr lang="en-US" b="1" dirty="0"/>
              <a:t>Chloroplasts</a:t>
            </a:r>
            <a:r>
              <a:rPr lang="ar-IQ" b="1" dirty="0"/>
              <a:t>:</a:t>
            </a:r>
            <a:r>
              <a:rPr lang="ar-IQ" dirty="0"/>
              <a:t> إذ توجد في الأجزاء النباتية المعرضة للضوء . وظيفة البلاستيدات الخضراء تحويل طاقة الضّوء إلى طاقة كيميائيّة بتحويل النشأ الى سكر ذائب خلال عملية البناء الضّوئي وهي العملية التي تزوّد النّبات بما يحتاج إليه من غذاء.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7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82138"/>
            <a:ext cx="8946541" cy="5866262"/>
          </a:xfrm>
        </p:spPr>
        <p:txBody>
          <a:bodyPr/>
          <a:lstStyle/>
          <a:p>
            <a:pPr lvl="0"/>
            <a:r>
              <a:rPr lang="ar-IQ" b="1" dirty="0"/>
              <a:t>البلاستيدات الملونة </a:t>
            </a:r>
            <a:r>
              <a:rPr lang="en-US" b="1" dirty="0" err="1"/>
              <a:t>Chromoplasts</a:t>
            </a:r>
            <a:r>
              <a:rPr lang="ar-IQ" b="1" dirty="0"/>
              <a:t> :</a:t>
            </a:r>
            <a:r>
              <a:rPr lang="ar-IQ" dirty="0"/>
              <a:t> سميت بالبلاستيدات الملونة و ذلك بسبب وجود الأصباغ المختلفة فيها , فإن زيادة صبغة الكاروتين يعطي اللون الاحمر و زيادة صبغة الزانثوفيل يعطي اللون الأصفر . و توجد هذه البلاستيدات في مختلف أجزاء النبات و ليس الضوء عاملا" ضروريا" لوجودها .</a:t>
            </a:r>
            <a:endParaRPr lang="en-US" dirty="0"/>
          </a:p>
          <a:p>
            <a:pPr lvl="0"/>
            <a:r>
              <a:rPr lang="ar-IQ" b="1" dirty="0"/>
              <a:t>بلاستيدات عديمة اللون </a:t>
            </a:r>
            <a:r>
              <a:rPr lang="en-US" b="1" dirty="0" err="1"/>
              <a:t>Lencoplasts</a:t>
            </a:r>
            <a:r>
              <a:rPr lang="ar-IQ" b="1" dirty="0"/>
              <a:t> :</a:t>
            </a:r>
            <a:r>
              <a:rPr lang="ar-IQ" dirty="0"/>
              <a:t> إذ توجد في الخلايا النباتية غير معرضة للضوء كما في الجذور و الدرنات و تكثر في الأعذضاء التي تكون النشأ .</a:t>
            </a:r>
            <a:endParaRPr lang="en-US" dirty="0"/>
          </a:p>
          <a:p>
            <a:r>
              <a:rPr lang="ar-IQ" b="1" dirty="0"/>
              <a:t>مايتوكوندريا </a:t>
            </a:r>
            <a:r>
              <a:rPr lang="en-US" b="1" dirty="0"/>
              <a:t>Mitochondria</a:t>
            </a:r>
            <a:r>
              <a:rPr lang="ar-IQ" b="1" dirty="0"/>
              <a:t> : </a:t>
            </a:r>
            <a:r>
              <a:rPr lang="ar-IQ" dirty="0"/>
              <a:t>و هي عبارة عن تراكيب تظهر في السايتوبلازم كعصى قصيرة أو خيوط رقيقة في الخلايا الحيوانية و النباتية على السواء. و تعد المايتوكوندريا مراكز لحدوث الطاقة تحطّم السّكر والكربوهيدرات للحصول على الطّاقة عند تعذر حدوث البناء الضّوئي بسبب عدم توفر الضّوء , إضافة لإحتوائها على الأنزيمات التنفسية و الحامض النووي الرايبوزي </a:t>
            </a:r>
            <a:r>
              <a:rPr lang="en-US" dirty="0"/>
              <a:t>RNA</a:t>
            </a:r>
            <a:r>
              <a:rPr lang="ar-IQ" dirty="0"/>
              <a:t> </a:t>
            </a:r>
            <a:r>
              <a:rPr lang="ar-IQ" dirty="0" smtClean="0"/>
              <a:t>.</a:t>
            </a:r>
          </a:p>
          <a:p>
            <a:pPr lvl="0"/>
            <a:r>
              <a:rPr lang="ar-IQ" b="1" dirty="0">
                <a:hlinkClick r:id="rId2" tooltip="ما هي وظيفة أجسام جولجي"/>
              </a:rPr>
              <a:t>أجسام كولجي</a:t>
            </a:r>
            <a:r>
              <a:rPr lang="en-US" b="1" dirty="0"/>
              <a:t> Golgi Apparatus </a:t>
            </a:r>
            <a:r>
              <a:rPr lang="ar-IQ" b="1" dirty="0"/>
              <a:t>:</a:t>
            </a:r>
            <a:r>
              <a:rPr lang="ar-IQ" dirty="0"/>
              <a:t> تعمل أجسام كولجي على تعديل البروتينات والدّهون التي تبنيها الشّبكة الإندوبلازميّة استعداداَ لنقلها خارج الخليّة .</a:t>
            </a:r>
            <a:endParaRPr lang="en-US" dirty="0"/>
          </a:p>
          <a:p>
            <a:pPr lvl="0"/>
            <a:r>
              <a:rPr lang="ar-IQ" b="1" dirty="0"/>
              <a:t>الرّايبوسومات </a:t>
            </a:r>
            <a:r>
              <a:rPr lang="en-US" b="1" dirty="0"/>
              <a:t>Ribosomes </a:t>
            </a:r>
            <a:r>
              <a:rPr lang="ar-IQ" b="1" dirty="0"/>
              <a:t>:</a:t>
            </a:r>
            <a:r>
              <a:rPr lang="ar-IQ" dirty="0"/>
              <a:t> و هي عضيّات صغيرة الحجم توجد في جميع أنواع الخلايا الحيّة ، وتتكوّن من الحامض النّووي الرايبوزي (</a:t>
            </a:r>
            <a:r>
              <a:rPr lang="en-US" dirty="0">
                <a:hlinkClick r:id="rId3" tooltip="ما هو RNA"/>
              </a:rPr>
              <a:t>RNA</a:t>
            </a:r>
            <a:r>
              <a:rPr lang="ar-IQ" dirty="0"/>
              <a:t>) و البروتينات .</a:t>
            </a:r>
            <a:endParaRPr lang="en-US" dirty="0"/>
          </a:p>
          <a:p>
            <a:pPr lvl="0"/>
            <a:r>
              <a:rPr lang="ar-IQ" b="1" dirty="0"/>
              <a:t>الفجوة  </a:t>
            </a:r>
            <a:r>
              <a:rPr lang="en-US" b="1" dirty="0"/>
              <a:t>Vacuole</a:t>
            </a:r>
            <a:r>
              <a:rPr lang="ar-IQ" b="1" dirty="0"/>
              <a:t>:</a:t>
            </a:r>
            <a:r>
              <a:rPr lang="ar-IQ" dirty="0"/>
              <a:t> تحتوي الخليّة النّباتية على فجوة (كبيرة الحجم تؤدي دورا" مهما" في بناء الخليّة ، وتساعد على نموها ، كما أنّ لها دورا" في تخزين المواد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38345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561" y="368490"/>
            <a:ext cx="7615451" cy="588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787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23082"/>
            <a:ext cx="8946541" cy="5825318"/>
          </a:xfrm>
        </p:spPr>
        <p:txBody>
          <a:bodyPr/>
          <a:lstStyle/>
          <a:p>
            <a:r>
              <a:rPr lang="ar-IQ" dirty="0"/>
              <a:t>من المكونات </a:t>
            </a:r>
            <a:r>
              <a:rPr lang="ar-IQ" b="1" dirty="0"/>
              <a:t>غير الحية</a:t>
            </a:r>
            <a:r>
              <a:rPr lang="ar-IQ" dirty="0"/>
              <a:t> </a:t>
            </a:r>
            <a:r>
              <a:rPr lang="en-US" b="1" dirty="0"/>
              <a:t>(Non-living components)</a:t>
            </a:r>
            <a:r>
              <a:rPr lang="ar-IQ" dirty="0"/>
              <a:t> في الخلية النباتيه هي :</a:t>
            </a:r>
            <a:endParaRPr lang="en-US" dirty="0"/>
          </a:p>
          <a:p>
            <a:pPr lvl="0"/>
            <a:r>
              <a:rPr lang="ar-IQ" b="1" dirty="0"/>
              <a:t>العصير الخلوي </a:t>
            </a:r>
            <a:r>
              <a:rPr lang="en-US" b="1" dirty="0"/>
              <a:t>Cell sap</a:t>
            </a:r>
            <a:r>
              <a:rPr lang="ar-IQ" b="1" dirty="0"/>
              <a:t> : </a:t>
            </a:r>
            <a:r>
              <a:rPr lang="ar-IQ" dirty="0"/>
              <a:t>و هو عبارة عن سائل أقل لزوجة من السايتوبلازم و يوجد داخل الفجوة .</a:t>
            </a:r>
            <a:endParaRPr lang="en-US" dirty="0"/>
          </a:p>
          <a:p>
            <a:pPr lvl="0"/>
            <a:r>
              <a:rPr lang="ar-IQ" b="1" dirty="0"/>
              <a:t>البلورات </a:t>
            </a:r>
            <a:r>
              <a:rPr lang="en-US" b="1" dirty="0"/>
              <a:t>Crystals</a:t>
            </a:r>
            <a:r>
              <a:rPr lang="ar-IQ" b="1" dirty="0"/>
              <a:t> : </a:t>
            </a:r>
            <a:r>
              <a:rPr lang="ar-IQ" dirty="0"/>
              <a:t>و هي من المكونات غير الحية إذ تختلف في الشكل و التركيب الكيميائي . و أكثرها شيوعا" تكون المتكــــونة من اكزالات الكالسيوم و كاربونات الكالسيوم .</a:t>
            </a:r>
            <a:r>
              <a:rPr lang="ar-IQ" b="1" dirty="0"/>
              <a:t> </a:t>
            </a:r>
            <a:endParaRPr lang="en-US" dirty="0"/>
          </a:p>
          <a:p>
            <a:r>
              <a:rPr lang="ar-IQ" dirty="0"/>
              <a:t>من أهم البلورات المتكونة من اكزالات الكالسيوم هي :</a:t>
            </a:r>
            <a:endParaRPr lang="en-US" dirty="0"/>
          </a:p>
          <a:p>
            <a:pPr lvl="0"/>
            <a:r>
              <a:rPr lang="ar-IQ" b="1" dirty="0"/>
              <a:t>البلورات الأبرية </a:t>
            </a:r>
            <a:r>
              <a:rPr lang="en-US" b="1" dirty="0" err="1"/>
              <a:t>Raphids</a:t>
            </a:r>
            <a:r>
              <a:rPr lang="en-US" b="1" dirty="0"/>
              <a:t> </a:t>
            </a:r>
            <a:r>
              <a:rPr lang="ar-IQ" dirty="0"/>
              <a:t>و توجد في نبات الصبير .</a:t>
            </a:r>
            <a:endParaRPr lang="en-US" dirty="0"/>
          </a:p>
          <a:p>
            <a:pPr lvl="0"/>
            <a:r>
              <a:rPr lang="ar-IQ" b="1" dirty="0"/>
              <a:t>البلورات النجمية </a:t>
            </a:r>
            <a:r>
              <a:rPr lang="en-US" b="1" dirty="0"/>
              <a:t>Druses </a:t>
            </a:r>
            <a:r>
              <a:rPr lang="ar-IQ" dirty="0"/>
              <a:t>و توجد في أوراق نبات الدفلة (الورد السام) .</a:t>
            </a:r>
            <a:endParaRPr lang="en-US" dirty="0"/>
          </a:p>
          <a:p>
            <a:pPr lvl="0"/>
            <a:r>
              <a:rPr lang="ar-IQ" b="1" dirty="0"/>
              <a:t>البلورات المنشورية </a:t>
            </a:r>
            <a:r>
              <a:rPr lang="en-US" b="1" dirty="0" err="1"/>
              <a:t>Prasmatic</a:t>
            </a:r>
            <a:r>
              <a:rPr lang="en-US" b="1" dirty="0"/>
              <a:t> crystals </a:t>
            </a:r>
            <a:r>
              <a:rPr lang="ar-IQ" dirty="0"/>
              <a:t>و توجد في الاوراق الحرشفية للبصل .</a:t>
            </a:r>
            <a:endParaRPr lang="en-US" dirty="0"/>
          </a:p>
          <a:p>
            <a:r>
              <a:rPr lang="ar-IQ" dirty="0"/>
              <a:t>و البلورات المتكونة من كاربونات الكالسيوم هي البلورات العنقودية </a:t>
            </a:r>
            <a:r>
              <a:rPr lang="en-US" dirty="0" err="1"/>
              <a:t>Cystolith</a:t>
            </a:r>
            <a:r>
              <a:rPr lang="ar-IQ" dirty="0"/>
              <a:t> و يتكون هذا النوع من الخلايا من جسم البلورة و يسمى </a:t>
            </a:r>
            <a:r>
              <a:rPr lang="en-US" dirty="0"/>
              <a:t>Body</a:t>
            </a:r>
            <a:r>
              <a:rPr lang="ar-IQ" dirty="0"/>
              <a:t> المتكون من كاربونات الكالسيوم و العنق </a:t>
            </a:r>
            <a:r>
              <a:rPr lang="en-US" dirty="0"/>
              <a:t>Stalk</a:t>
            </a:r>
            <a:r>
              <a:rPr lang="ar-IQ" dirty="0"/>
              <a:t> المتكون من مادة السليلوز . و توجد عادة بلورة واحدة في الخلية النباتية كما في ورقة نبات التين المطاط و يطلق على الخلية الحاوية على هذا النوع من الخلايا بالخلايا الحجرية أو الحويصلة الحجرية .</a:t>
            </a:r>
            <a:endParaRPr lang="en-US" dirty="0"/>
          </a:p>
          <a:p>
            <a:pPr lvl="0"/>
            <a:r>
              <a:rPr lang="ar-IQ" b="1" dirty="0"/>
              <a:t>حبيبات النشأ </a:t>
            </a:r>
            <a:r>
              <a:rPr lang="en-US" b="1" dirty="0"/>
              <a:t>Starch grains</a:t>
            </a:r>
            <a:r>
              <a:rPr lang="ar-IQ" b="1" dirty="0"/>
              <a:t> : </a:t>
            </a:r>
            <a:r>
              <a:rPr lang="ar-IQ" dirty="0"/>
              <a:t>و هي مواد كاربوهيدراتية متعددة السكريات توجد مخزونة في الخلايا النباتية و تختلف هذه الحبيبات بالأشكال و الأحجام .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609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64024"/>
            <a:ext cx="8946541" cy="5784375"/>
          </a:xfrm>
        </p:spPr>
        <p:txBody>
          <a:bodyPr/>
          <a:lstStyle/>
          <a:p>
            <a:r>
              <a:rPr lang="ar-IQ" dirty="0"/>
              <a:t>من اهم هذه الحبيبات :</a:t>
            </a:r>
            <a:endParaRPr lang="en-US" dirty="0"/>
          </a:p>
          <a:p>
            <a:pPr lvl="0"/>
            <a:r>
              <a:rPr lang="ar-IQ" b="1" dirty="0"/>
              <a:t>الحبيبات النشوية البسيطة </a:t>
            </a:r>
            <a:r>
              <a:rPr lang="en-US" b="1" dirty="0"/>
              <a:t>Simple starch grains</a:t>
            </a:r>
            <a:r>
              <a:rPr lang="ar-IQ" b="1" dirty="0"/>
              <a:t> : </a:t>
            </a:r>
            <a:r>
              <a:rPr lang="ar-IQ" dirty="0"/>
              <a:t>إذ تترتب عدد من الطبقات حول السرة </a:t>
            </a:r>
            <a:r>
              <a:rPr lang="en-US" dirty="0"/>
              <a:t>Hilum</a:t>
            </a:r>
            <a:r>
              <a:rPr lang="ar-IQ" dirty="0"/>
              <a:t> و تكون السرة أما مركزية </a:t>
            </a:r>
            <a:r>
              <a:rPr lang="en-US" dirty="0"/>
              <a:t>Concentric </a:t>
            </a:r>
            <a:r>
              <a:rPr lang="ar-IQ" dirty="0"/>
              <a:t>كما في نبات البزاليا و البطاطا  أو تكون طرفية </a:t>
            </a:r>
            <a:r>
              <a:rPr lang="en-US" dirty="0" err="1"/>
              <a:t>Excentric</a:t>
            </a:r>
            <a:r>
              <a:rPr lang="ar-IQ" dirty="0"/>
              <a:t> كما في الحنطة و الموز أو تكون مشققة </a:t>
            </a:r>
            <a:r>
              <a:rPr lang="en-US" dirty="0" err="1"/>
              <a:t>Criked</a:t>
            </a:r>
            <a:r>
              <a:rPr lang="en-US" dirty="0"/>
              <a:t> </a:t>
            </a:r>
            <a:r>
              <a:rPr lang="ar-IQ" dirty="0"/>
              <a:t>كما في النباتات البقولية .</a:t>
            </a:r>
            <a:endParaRPr lang="en-US" dirty="0"/>
          </a:p>
          <a:p>
            <a:pPr lvl="0"/>
            <a:r>
              <a:rPr lang="ar-IQ" b="1" dirty="0"/>
              <a:t>الحبيبات النشوية المركبة </a:t>
            </a:r>
            <a:r>
              <a:rPr lang="en-US" b="1" dirty="0"/>
              <a:t>Compound starch grains </a:t>
            </a:r>
            <a:r>
              <a:rPr lang="ar-IQ" b="1" dirty="0"/>
              <a:t> : </a:t>
            </a:r>
            <a:r>
              <a:rPr lang="ar-IQ" dirty="0"/>
              <a:t>و هي التي تحتوي على أكثر من سرة واحدة و يفصل كل سرتين متجاورتين حاجز و تترتب الطبقات حول كل منها بصورة مستقلة . يمكن ملاحظة الحبيبات النشوية المركبة في حبوب الشوفــان و الذرة .</a:t>
            </a:r>
            <a:endParaRPr lang="en-US" dirty="0"/>
          </a:p>
          <a:p>
            <a:pPr lvl="0"/>
            <a:r>
              <a:rPr lang="ar-IQ" b="1" dirty="0"/>
              <a:t>الحبيبات النشوية نصف المركبة (شبه مركبة) </a:t>
            </a:r>
            <a:r>
              <a:rPr lang="en-US" b="1" dirty="0"/>
              <a:t>Semi-Compound starch grains  </a:t>
            </a:r>
            <a:r>
              <a:rPr lang="ar-IQ" b="1" dirty="0"/>
              <a:t>:</a:t>
            </a:r>
            <a:r>
              <a:rPr lang="ar-IQ" dirty="0"/>
              <a:t> إذ تحتوي الحبيبة على سرتان أو اكثر تترتب الطبقات حول كل منهما ثم تترتب بعد ذلك حولهما معا"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0975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354842"/>
            <a:ext cx="8946541" cy="5893557"/>
          </a:xfrm>
        </p:spPr>
        <p:txBody>
          <a:bodyPr/>
          <a:lstStyle/>
          <a:p>
            <a:r>
              <a:rPr lang="ar-IQ" dirty="0" smtClean="0"/>
              <a:t>أنواع الحبيبات النشوية في النبات</a:t>
            </a:r>
          </a:p>
          <a:p>
            <a:endParaRPr lang="ar-IQ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9493" y="1009933"/>
            <a:ext cx="8297838" cy="523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23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36728"/>
            <a:ext cx="8946541" cy="5811671"/>
          </a:xfrm>
        </p:spPr>
        <p:txBody>
          <a:bodyPr/>
          <a:lstStyle/>
          <a:p>
            <a:pPr lvl="0"/>
            <a:r>
              <a:rPr lang="ar-IQ" b="1" dirty="0"/>
              <a:t>الحبيبات الأليرونية </a:t>
            </a:r>
            <a:r>
              <a:rPr lang="en-US" b="1" dirty="0" err="1"/>
              <a:t>Aleurone</a:t>
            </a:r>
            <a:r>
              <a:rPr lang="en-US" b="1" dirty="0"/>
              <a:t> grains</a:t>
            </a:r>
            <a:r>
              <a:rPr lang="ar-IQ" b="1" dirty="0"/>
              <a:t> :</a:t>
            </a:r>
            <a:r>
              <a:rPr lang="ar-IQ" dirty="0"/>
              <a:t> و هي عبارة عن مواد بروتينية مخزونة في النبات على شكل حبيبات و توجد عادة في سويداء البذور كما في الخروع و الحنطة و الذرة إذ تتكون الحبيبة الأليرونية من تركيب مستدير أو بيضوي الشكل يسمى </a:t>
            </a:r>
            <a:r>
              <a:rPr lang="en-US" dirty="0"/>
              <a:t>Crystalloid</a:t>
            </a:r>
            <a:r>
              <a:rPr lang="ar-IQ" dirty="0"/>
              <a:t> (شبه بلوري) و آخر كروي يسمى </a:t>
            </a:r>
            <a:r>
              <a:rPr lang="en-US" dirty="0"/>
              <a:t>globoid</a:t>
            </a:r>
            <a:r>
              <a:rPr lang="ar-IQ" dirty="0"/>
              <a:t> و يحاطان معا" بغلاف الحبيبة .</a:t>
            </a:r>
            <a:endParaRPr lang="en-US" dirty="0"/>
          </a:p>
          <a:p>
            <a:pPr lvl="0"/>
            <a:r>
              <a:rPr lang="ar-IQ" b="1" dirty="0"/>
              <a:t>الزيوت و الدهون </a:t>
            </a:r>
            <a:r>
              <a:rPr lang="en-US" b="1" dirty="0"/>
              <a:t>Oils and Fats</a:t>
            </a:r>
            <a:r>
              <a:rPr lang="ar-IQ" b="1" dirty="0"/>
              <a:t> :</a:t>
            </a:r>
            <a:r>
              <a:rPr lang="ar-IQ" dirty="0"/>
              <a:t> و هي عبارة عن قطرات من الدهون أو الزيوت في الخلية النباتية 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5927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409434"/>
            <a:ext cx="8946541" cy="5838966"/>
          </a:xfrm>
        </p:spPr>
        <p:txBody>
          <a:bodyPr/>
          <a:lstStyle/>
          <a:p>
            <a:r>
              <a:rPr lang="ar-IQ" dirty="0" smtClean="0"/>
              <a:t>الحبيبات الأليرونية في النبات</a:t>
            </a:r>
          </a:p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496" y="887104"/>
            <a:ext cx="6291617" cy="5240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7501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</TotalTime>
  <Words>816</Words>
  <Application>Microsoft Office PowerPoint</Application>
  <PresentationFormat>Widescreen</PresentationFormat>
  <Paragraphs>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Ion</vt:lpstr>
      <vt:lpstr>نبات عام عملي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نبات عام عملي</dc:title>
  <dc:creator>City Centre</dc:creator>
  <cp:lastModifiedBy>City Centre</cp:lastModifiedBy>
  <cp:revision>7</cp:revision>
  <dcterms:created xsi:type="dcterms:W3CDTF">2018-03-09T05:12:28Z</dcterms:created>
  <dcterms:modified xsi:type="dcterms:W3CDTF">2018-03-09T05:19:23Z</dcterms:modified>
</cp:coreProperties>
</file>